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43891200" cy="32918400"/>
  <p:notesSz cx="6858000" cy="9144000"/>
  <p:embeddedFontLst>
    <p:embeddedFont>
      <p:font typeface="Oswald" panose="02000503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D5D196-D3A3-40C2-BF92-CC2D2FBD1FC8}">
  <a:tblStyle styleId="{F5D5D196-D3A3-40C2-BF92-CC2D2FBD1F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51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You can add your presentation notes here. This presentation template for research posters is fully editable so text, graphics and content can be updated to fit your own research needs.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You can add your presentation notes here. This presentation template for research posters is fully editable so text, graphics and content can be updated to fit your own research needs.</a:t>
            </a:r>
            <a:endParaRPr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8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496200" y="4765280"/>
            <a:ext cx="40899001" cy="131367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496160" y="18138400"/>
            <a:ext cx="40899001" cy="5072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496160" y="7079200"/>
            <a:ext cx="40899001" cy="125664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496160" y="20174241"/>
            <a:ext cx="40899001" cy="8325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 algn="ctr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 algn="ctr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0" name="Google Shape;50;p12" descr="logo.png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7999" y="1143000"/>
            <a:ext cx="7177000" cy="23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496160" y="13765441"/>
            <a:ext cx="40899001" cy="53874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319552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96160" y="3555840"/>
            <a:ext cx="13478401" cy="483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1pPr>
            <a:lvl2pPr lvl="1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2pPr>
            <a:lvl3pPr lvl="2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3pPr>
            <a:lvl4pPr lvl="3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4pPr>
            <a:lvl5pPr lvl="4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5pPr>
            <a:lvl6pPr lvl="5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6pPr>
            <a:lvl7pPr lvl="6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7pPr>
            <a:lvl8pPr lvl="7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8pPr>
            <a:lvl9pPr lvl="8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96160" y="8893440"/>
            <a:ext cx="13478401" cy="20348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6350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353200" y="2880960"/>
            <a:ext cx="30565501" cy="261810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1pPr>
            <a:lvl2pPr lvl="1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2pPr>
            <a:lvl3pPr lvl="2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3pPr>
            <a:lvl4pPr lvl="3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4pPr>
            <a:lvl5pPr lvl="4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5pPr>
            <a:lvl6pPr lvl="5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6pPr>
            <a:lvl7pPr lvl="6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7pPr>
            <a:lvl8pPr lvl="7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8pPr>
            <a:lvl9pPr lvl="8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1945600" y="-800"/>
            <a:ext cx="21945600" cy="3291840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274400" y="7892320"/>
            <a:ext cx="19416900" cy="948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274400" y="17939680"/>
            <a:ext cx="19416900" cy="7904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3709600" y="4634080"/>
            <a:ext cx="18417601" cy="236487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496160" y="27075681"/>
            <a:ext cx="28794299" cy="38727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Char char="●"/>
              <a:defRPr sz="9600">
                <a:solidFill>
                  <a:schemeClr val="dk2"/>
                </a:solidFill>
              </a:defRPr>
            </a:lvl1pPr>
            <a:lvl2pPr marL="914400" lvl="1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2pPr>
            <a:lvl3pPr marL="1371600" lvl="2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3pPr>
            <a:lvl4pPr marL="1828800" lvl="3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4pPr>
            <a:lvl5pPr marL="2286000" lvl="4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5pPr>
            <a:lvl6pPr marL="2743200" lvl="5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6pPr>
            <a:lvl7pPr marL="3200400" lvl="6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7pPr>
            <a:lvl8pPr marL="3657600" lvl="7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8pPr>
            <a:lvl9pPr marL="4114800" lvl="8" indent="-704850">
              <a:lnSpc>
                <a:spcPct val="115000"/>
              </a:lnSpc>
              <a:spcBef>
                <a:spcPts val="8500"/>
              </a:spcBef>
              <a:spcAft>
                <a:spcPts val="850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r">
              <a:buNone/>
              <a:defRPr sz="5300">
                <a:solidFill>
                  <a:schemeClr val="dk2"/>
                </a:solidFill>
              </a:defRPr>
            </a:lvl1pPr>
            <a:lvl2pPr lvl="1" algn="r">
              <a:buNone/>
              <a:defRPr sz="5300">
                <a:solidFill>
                  <a:schemeClr val="dk2"/>
                </a:solidFill>
              </a:defRPr>
            </a:lvl2pPr>
            <a:lvl3pPr lvl="2" algn="r">
              <a:buNone/>
              <a:defRPr sz="5300">
                <a:solidFill>
                  <a:schemeClr val="dk2"/>
                </a:solidFill>
              </a:defRPr>
            </a:lvl3pPr>
            <a:lvl4pPr lvl="3" algn="r">
              <a:buNone/>
              <a:defRPr sz="5300">
                <a:solidFill>
                  <a:schemeClr val="dk2"/>
                </a:solidFill>
              </a:defRPr>
            </a:lvl4pPr>
            <a:lvl5pPr lvl="4" algn="r">
              <a:buNone/>
              <a:defRPr sz="5300">
                <a:solidFill>
                  <a:schemeClr val="dk2"/>
                </a:solidFill>
              </a:defRPr>
            </a:lvl5pPr>
            <a:lvl6pPr lvl="5" algn="r">
              <a:buNone/>
              <a:defRPr sz="5300">
                <a:solidFill>
                  <a:schemeClr val="dk2"/>
                </a:solidFill>
              </a:defRPr>
            </a:lvl6pPr>
            <a:lvl7pPr lvl="6" algn="r">
              <a:buNone/>
              <a:defRPr sz="5300">
                <a:solidFill>
                  <a:schemeClr val="dk2"/>
                </a:solidFill>
              </a:defRPr>
            </a:lvl7pPr>
            <a:lvl8pPr lvl="7" algn="r">
              <a:buNone/>
              <a:defRPr sz="5300">
                <a:solidFill>
                  <a:schemeClr val="dk2"/>
                </a:solidFill>
              </a:defRPr>
            </a:lvl8pPr>
            <a:lvl9pPr lvl="8" algn="r">
              <a:buNone/>
              <a:defRPr sz="5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7083700" y="650842"/>
            <a:ext cx="35915700" cy="4310400"/>
          </a:xfrm>
          <a:prstGeom prst="rect">
            <a:avLst/>
          </a:prstGeom>
          <a:solidFill>
            <a:srgbClr val="8622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791425" y="650692"/>
            <a:ext cx="5025600" cy="43105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5032125" y="5230277"/>
            <a:ext cx="13879500" cy="267346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>
              <a:latin typeface="+mn-l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896478" y="5230277"/>
            <a:ext cx="13879500" cy="267346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9120050" y="5230277"/>
            <a:ext cx="13879500" cy="267346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738500" y="1621542"/>
            <a:ext cx="29208301" cy="20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500" b="1" dirty="0">
                <a:solidFill>
                  <a:srgbClr val="FFFFFF"/>
                </a:solidFill>
                <a:latin typeface="+mn-lt"/>
                <a:ea typeface="Oswald"/>
                <a:cs typeface="Oswald"/>
                <a:sym typeface="Oswald"/>
              </a:rPr>
              <a:t>Edit title of the research presented in this poster</a:t>
            </a:r>
            <a:endParaRPr sz="7500" b="1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b="1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7836200" y="3196276"/>
            <a:ext cx="34077599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FFFFFF"/>
                </a:solidFill>
                <a:latin typeface="+mn-lt"/>
                <a:ea typeface="Droid Serif"/>
                <a:cs typeface="Droid Serif"/>
                <a:sym typeface="Droid Serif"/>
              </a:rPr>
              <a:t>This is an editable poster presentation template </a:t>
            </a:r>
            <a:endParaRPr sz="5000" dirty="0">
              <a:solidFill>
                <a:srgbClr val="FFFFFF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9600" dirty="0"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903933" y="3308400"/>
            <a:ext cx="12131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039474" y="6496100"/>
            <a:ext cx="116238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MY" sz="72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Research Objectives</a:t>
            </a:r>
            <a:endParaRPr sz="72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039470" y="19221687"/>
            <a:ext cx="10285800" cy="9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MY" sz="72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Research Questions</a:t>
            </a:r>
            <a:endParaRPr sz="72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039478" y="7718599"/>
            <a:ext cx="10285800" cy="64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State your research objectives</a:t>
            </a:r>
          </a:p>
          <a:p>
            <a:pPr lvl="0">
              <a:lnSpc>
                <a:spcPct val="115000"/>
              </a:lnSpc>
            </a:pPr>
            <a:endParaRPr lang="en-MY" sz="3000" dirty="0">
              <a:solidFill>
                <a:schemeClr val="tx1">
                  <a:lumMod val="65000"/>
                  <a:lumOff val="35000"/>
                </a:schemeClr>
              </a:solidFill>
              <a:ea typeface="Droid Serif"/>
              <a:cs typeface="Droid Serif"/>
              <a:sym typeface="Droid Serif"/>
            </a:endParaRP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</p:txBody>
      </p:sp>
      <p:sp>
        <p:nvSpPr>
          <p:cNvPr id="69" name="Google Shape;69;p13"/>
          <p:cNvSpPr txBox="1"/>
          <p:nvPr/>
        </p:nvSpPr>
        <p:spPr>
          <a:xfrm>
            <a:off x="2039478" y="20415062"/>
            <a:ext cx="10285800" cy="40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State your research questions</a:t>
            </a:r>
          </a:p>
          <a:p>
            <a:pPr lvl="0">
              <a:lnSpc>
                <a:spcPct val="115000"/>
              </a:lnSpc>
            </a:pPr>
            <a:endParaRPr lang="en-MY" sz="3000" dirty="0">
              <a:solidFill>
                <a:schemeClr val="tx1">
                  <a:lumMod val="65000"/>
                  <a:lumOff val="35000"/>
                </a:schemeClr>
              </a:solidFill>
              <a:ea typeface="Droid Serif"/>
              <a:cs typeface="Droid Serif"/>
              <a:sym typeface="Droid Serif"/>
            </a:endParaRP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ea typeface="Droid Serif"/>
                <a:cs typeface="Droid Serif"/>
                <a:sym typeface="Droid Serif"/>
              </a:rPr>
              <a:t>……………………………………………………</a:t>
            </a:r>
          </a:p>
        </p:txBody>
      </p:sp>
      <p:sp>
        <p:nvSpPr>
          <p:cNvPr id="71" name="Google Shape;71;p13"/>
          <p:cNvSpPr txBox="1"/>
          <p:nvPr/>
        </p:nvSpPr>
        <p:spPr>
          <a:xfrm>
            <a:off x="16173275" y="6496100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MY" sz="72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Methodology </a:t>
            </a:r>
            <a:endParaRPr sz="72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16173275" y="7753348"/>
            <a:ext cx="10285800" cy="370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Droid Serif"/>
                <a:cs typeface="Droid Serif"/>
                <a:sym typeface="Droid Serif"/>
              </a:rPr>
              <a:t>State your research methodology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(quantitative, qualitative, or mix-mode)</a:t>
            </a:r>
            <a:r>
              <a:rPr lang="en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Droid Serif"/>
                <a:cs typeface="Droid Serif"/>
                <a:sym typeface="Droid Serif"/>
              </a:rPr>
              <a:t>.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Droid Serif"/>
              <a:cs typeface="Droid Serif"/>
              <a:sym typeface="Droid Serif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30280438" y="6267499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MY" sz="72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Data Collection</a:t>
            </a:r>
            <a:endParaRPr sz="72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0280438" y="7797075"/>
            <a:ext cx="10285800" cy="2285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MY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Droid Serif"/>
                <a:cs typeface="Droid Serif"/>
                <a:sym typeface="Droid Serif"/>
              </a:rPr>
              <a:t>State your methods of collecting data</a:t>
            </a:r>
          </a:p>
          <a:p>
            <a:pPr lvl="0">
              <a:lnSpc>
                <a:spcPct val="115000"/>
              </a:lnSpc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(e.g., interviews, focus group discussions, etc.)</a:t>
            </a: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30280438" y="27228238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5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Student Information</a:t>
            </a:r>
            <a:endParaRPr sz="5500" b="1" dirty="0">
              <a:solidFill>
                <a:srgbClr val="666666"/>
              </a:solidFill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0280450" y="28357350"/>
            <a:ext cx="10285800" cy="2215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NAME: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MATRIC NUMBER: MPPxxxxxxx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PROGRAM CODE: MPPA/ MPPP/ MPPB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896475" y="650842"/>
            <a:ext cx="659400" cy="4310400"/>
          </a:xfrm>
          <a:prstGeom prst="rect">
            <a:avLst/>
          </a:prstGeom>
          <a:solidFill>
            <a:srgbClr val="8622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71676" y="24238684"/>
            <a:ext cx="10541947" cy="671935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8" name="Google Shape;88;p13"/>
          <p:cNvGraphicFramePr/>
          <p:nvPr>
            <p:extLst>
              <p:ext uri="{D42A27DB-BD31-4B8C-83A1-F6EECF244321}">
                <p14:modId xmlns:p14="http://schemas.microsoft.com/office/powerpoint/2010/main" val="2828685002"/>
              </p:ext>
            </p:extLst>
          </p:nvPr>
        </p:nvGraphicFramePr>
        <p:xfrm>
          <a:off x="30280438" y="10642102"/>
          <a:ext cx="9588675" cy="4751400"/>
        </p:xfrm>
        <a:graphic>
          <a:graphicData uri="http://schemas.openxmlformats.org/drawingml/2006/table">
            <a:tbl>
              <a:tblPr>
                <a:noFill/>
                <a:tableStyleId>{F5D5D196-D3A3-40C2-BF92-CC2D2FBD1FC8}</a:tableStyleId>
              </a:tblPr>
              <a:tblGrid>
                <a:gridCol w="319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691" y="2078224"/>
            <a:ext cx="4718785" cy="15773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7083700" y="650842"/>
            <a:ext cx="35915700" cy="4310400"/>
          </a:xfrm>
          <a:prstGeom prst="rect">
            <a:avLst/>
          </a:prstGeom>
          <a:solidFill>
            <a:srgbClr val="8622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791425" y="650692"/>
            <a:ext cx="5025600" cy="43105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896478" y="5230277"/>
            <a:ext cx="42102922" cy="267346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738500" y="1621542"/>
            <a:ext cx="29208301" cy="20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500" b="1" dirty="0">
                <a:solidFill>
                  <a:srgbClr val="FFFFFF"/>
                </a:solidFill>
                <a:latin typeface="+mn-lt"/>
                <a:ea typeface="Oswald"/>
                <a:cs typeface="Oswald"/>
                <a:sym typeface="Oswald"/>
              </a:rPr>
              <a:t>Edit title of the research presented in this poster</a:t>
            </a:r>
            <a:endParaRPr sz="7500" b="1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b="1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7836200" y="3196276"/>
            <a:ext cx="34077599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FFFFFF"/>
                </a:solidFill>
                <a:latin typeface="+mn-lt"/>
                <a:ea typeface="Droid Serif"/>
                <a:cs typeface="Droid Serif"/>
                <a:sym typeface="Droid Serif"/>
              </a:rPr>
              <a:t>This is an editable poster presentation template </a:t>
            </a:r>
            <a:endParaRPr sz="5000" dirty="0">
              <a:solidFill>
                <a:srgbClr val="FFFFFF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9600" dirty="0"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dirty="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dirty="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903933" y="3308400"/>
            <a:ext cx="12131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+mn-lt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+mn-lt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896475" y="650842"/>
            <a:ext cx="659400" cy="4310400"/>
          </a:xfrm>
          <a:prstGeom prst="rect">
            <a:avLst/>
          </a:prstGeom>
          <a:solidFill>
            <a:srgbClr val="8622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n-lt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908471"/>
              </p:ext>
            </p:extLst>
          </p:nvPr>
        </p:nvGraphicFramePr>
        <p:xfrm>
          <a:off x="1791425" y="9444346"/>
          <a:ext cx="39950574" cy="117662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658429">
                  <a:extLst>
                    <a:ext uri="{9D8B030D-6E8A-4147-A177-3AD203B41FA5}">
                      <a16:colId xmlns:a16="http://schemas.microsoft.com/office/drawing/2014/main" val="269288525"/>
                    </a:ext>
                  </a:extLst>
                </a:gridCol>
                <a:gridCol w="6658429">
                  <a:extLst>
                    <a:ext uri="{9D8B030D-6E8A-4147-A177-3AD203B41FA5}">
                      <a16:colId xmlns:a16="http://schemas.microsoft.com/office/drawing/2014/main" val="1862454614"/>
                    </a:ext>
                  </a:extLst>
                </a:gridCol>
                <a:gridCol w="6658429">
                  <a:extLst>
                    <a:ext uri="{9D8B030D-6E8A-4147-A177-3AD203B41FA5}">
                      <a16:colId xmlns:a16="http://schemas.microsoft.com/office/drawing/2014/main" val="1528870374"/>
                    </a:ext>
                  </a:extLst>
                </a:gridCol>
                <a:gridCol w="6658429">
                  <a:extLst>
                    <a:ext uri="{9D8B030D-6E8A-4147-A177-3AD203B41FA5}">
                      <a16:colId xmlns:a16="http://schemas.microsoft.com/office/drawing/2014/main" val="1254549693"/>
                    </a:ext>
                  </a:extLst>
                </a:gridCol>
                <a:gridCol w="6658429">
                  <a:extLst>
                    <a:ext uri="{9D8B030D-6E8A-4147-A177-3AD203B41FA5}">
                      <a16:colId xmlns:a16="http://schemas.microsoft.com/office/drawing/2014/main" val="3124422642"/>
                    </a:ext>
                  </a:extLst>
                </a:gridCol>
                <a:gridCol w="6658429">
                  <a:extLst>
                    <a:ext uri="{9D8B030D-6E8A-4147-A177-3AD203B41FA5}">
                      <a16:colId xmlns:a16="http://schemas.microsoft.com/office/drawing/2014/main" val="3386903084"/>
                    </a:ext>
                  </a:extLst>
                </a:gridCol>
              </a:tblGrid>
              <a:tr h="2728730">
                <a:tc>
                  <a:txBody>
                    <a:bodyPr/>
                    <a:lstStyle/>
                    <a:p>
                      <a:pPr algn="ctr"/>
                      <a:r>
                        <a:rPr lang="ms-MY" sz="5400" dirty="0" smtClean="0"/>
                        <a:t>Research Objectives</a:t>
                      </a:r>
                      <a:endParaRPr lang="ms-MY" sz="5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5400" dirty="0" smtClean="0"/>
                        <a:t>Research Questions</a:t>
                      </a:r>
                    </a:p>
                    <a:p>
                      <a:pPr algn="ctr"/>
                      <a:endParaRPr lang="ms-MY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ms-MY" sz="5400" dirty="0" smtClean="0"/>
                        <a:t>Participants</a:t>
                      </a:r>
                    </a:p>
                    <a:p>
                      <a:pPr algn="ctr"/>
                      <a:endParaRPr lang="ms-MY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5400" dirty="0" smtClean="0"/>
                        <a:t>Data</a:t>
                      </a:r>
                      <a:r>
                        <a:rPr lang="ms-MY" sz="5400" baseline="0" dirty="0" smtClean="0"/>
                        <a:t> Collection</a:t>
                      </a:r>
                    </a:p>
                    <a:p>
                      <a:pPr algn="ctr"/>
                      <a:r>
                        <a:rPr lang="en-MY" sz="3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Droid Serif"/>
                          <a:cs typeface="Droid Serif"/>
                          <a:sym typeface="Droid Serif"/>
                        </a:rPr>
                        <a:t>e.g., interviews, focus group discussions, etc</a:t>
                      </a:r>
                      <a:endParaRPr lang="ms-MY" sz="5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5400" dirty="0" smtClean="0"/>
                        <a:t>Instrument </a:t>
                      </a:r>
                      <a:r>
                        <a:rPr lang="ms-MY" sz="5400" dirty="0" smtClean="0"/>
                        <a:t>Used</a:t>
                      </a:r>
                    </a:p>
                    <a:p>
                      <a:pPr algn="ctr"/>
                      <a:r>
                        <a:rPr lang="ms-MY" sz="3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e.g.,</a:t>
                      </a:r>
                      <a:r>
                        <a:rPr lang="ms-MY" sz="3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Interview protocol, Checklist etc</a:t>
                      </a:r>
                      <a:endParaRPr lang="ms-MY" sz="36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5400" dirty="0" smtClean="0"/>
                        <a:t>Analysis</a:t>
                      </a:r>
                      <a:r>
                        <a:rPr lang="ms-MY" sz="5400" baseline="0" dirty="0" smtClean="0"/>
                        <a:t> Approach</a:t>
                      </a:r>
                      <a:endParaRPr lang="ms-MY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8845781"/>
                  </a:ext>
                </a:extLst>
              </a:tr>
              <a:tr h="1807504"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543729"/>
                  </a:ext>
                </a:extLst>
              </a:tr>
              <a:tr h="1807504"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822828"/>
                  </a:ext>
                </a:extLst>
              </a:tr>
              <a:tr h="1807504"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080691"/>
                  </a:ext>
                </a:extLst>
              </a:tr>
              <a:tr h="1807504"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949870"/>
                  </a:ext>
                </a:extLst>
              </a:tr>
              <a:tr h="1807504"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596226"/>
                  </a:ext>
                </a:extLst>
              </a:tr>
            </a:tbl>
          </a:graphicData>
        </a:graphic>
      </p:graphicFrame>
      <p:sp>
        <p:nvSpPr>
          <p:cNvPr id="25" name="Google Shape;81;p13"/>
          <p:cNvSpPr txBox="1"/>
          <p:nvPr/>
        </p:nvSpPr>
        <p:spPr>
          <a:xfrm>
            <a:off x="30280438" y="27228238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500" b="1" dirty="0">
                <a:solidFill>
                  <a:srgbClr val="666666"/>
                </a:solidFill>
                <a:latin typeface="+mn-lt"/>
                <a:ea typeface="Oswald"/>
                <a:cs typeface="Oswald"/>
                <a:sym typeface="Oswald"/>
              </a:rPr>
              <a:t>Student Information</a:t>
            </a:r>
            <a:endParaRPr sz="5500" b="1" dirty="0">
              <a:solidFill>
                <a:srgbClr val="666666"/>
              </a:solidFill>
              <a:latin typeface="+mn-lt"/>
              <a:ea typeface="Oswald"/>
              <a:cs typeface="Oswald"/>
              <a:sym typeface="Oswald"/>
            </a:endParaRPr>
          </a:p>
        </p:txBody>
      </p:sp>
      <p:sp>
        <p:nvSpPr>
          <p:cNvPr id="26" name="Google Shape;82;p13"/>
          <p:cNvSpPr txBox="1"/>
          <p:nvPr/>
        </p:nvSpPr>
        <p:spPr>
          <a:xfrm>
            <a:off x="30280450" y="28357350"/>
            <a:ext cx="10285800" cy="2215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NAME: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MATRIC NUMBER: MPPxxxxxxx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MY" sz="3000" dirty="0">
                <a:solidFill>
                  <a:srgbClr val="434343"/>
                </a:solidFill>
                <a:latin typeface="+mn-lt"/>
                <a:ea typeface="Droid Serif"/>
                <a:cs typeface="Droid Serif"/>
                <a:sym typeface="Droid Serif"/>
              </a:rPr>
              <a:t>PROGRAM CODE: MPPA/ MPPP/ MPPB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434343"/>
              </a:solidFill>
              <a:latin typeface="+mn-lt"/>
              <a:ea typeface="Droid Serif"/>
              <a:cs typeface="Droid Serif"/>
              <a:sym typeface="Droid Serif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691" y="2078224"/>
            <a:ext cx="4718785" cy="15773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87691" y="8067315"/>
            <a:ext cx="1138804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6600" b="1" dirty="0" smtClean="0"/>
              <a:t>Research Matrix Table</a:t>
            </a:r>
            <a:endParaRPr lang="ms-MY" sz="6600" b="1" dirty="0"/>
          </a:p>
        </p:txBody>
      </p:sp>
    </p:spTree>
    <p:extLst>
      <p:ext uri="{BB962C8B-B14F-4D97-AF65-F5344CB8AC3E}">
        <p14:creationId xmlns:p14="http://schemas.microsoft.com/office/powerpoint/2010/main" val="218902452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213</Words>
  <Application>Microsoft Office PowerPoint</Application>
  <PresentationFormat>Custom</PresentationFormat>
  <Paragraphs>59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Droid Serif</vt:lpstr>
      <vt:lpstr>Oswald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Zac</dc:creator>
  <cp:lastModifiedBy>Dr. Nina Diana binti Nawi</cp:lastModifiedBy>
  <cp:revision>19</cp:revision>
  <dcterms:modified xsi:type="dcterms:W3CDTF">2024-05-25T22:14:40Z</dcterms:modified>
</cp:coreProperties>
</file>